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17.png" ContentType="image/png"/>
  <Override PartName="/ppt/media/image8.png" ContentType="image/png"/>
  <Override PartName="/ppt/media/image30.svg" ContentType="image/svg"/>
  <Override PartName="/ppt/media/image3.png" ContentType="image/png"/>
  <Override PartName="/ppt/media/image12.png" ContentType="image/png"/>
  <Override PartName="/ppt/media/image18.png" ContentType="image/png"/>
  <Override PartName="/ppt/media/image20.png" ContentType="image/png"/>
  <Override PartName="/ppt/media/image9.png" ContentType="image/png"/>
  <Override PartName="/ppt/media/image4.png" ContentType="image/png"/>
  <Override PartName="/ppt/media/image13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10.png" ContentType="image/png"/>
  <Override PartName="/ppt/media/image2.svg" ContentType="image/sv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F9528B-F7E8-40DE-9F41-C50880E2CB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CB0118F-0FB5-41DD-A54D-9E8646E470F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130DE9B-3FFE-4A9D-A5ED-9FE89D5EA2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AACB63E-3759-4521-ACDC-3220B97C0B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957079-4F4E-41E1-929A-3B33DB86BF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DB48261-EECF-4C8E-9FFB-10BC8C8452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E2AE36A-F3EE-40CF-B986-C9E6F29B98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C0B2CA3-5B72-425E-AF31-2F208175F1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FDECA2B-198D-4302-AD3E-87EEFADC03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02354D4-7969-466A-AA88-D932CFEC38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D874A41-F007-469D-90F8-B57DB18C27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de-D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9201F63-0825-44FE-9F37-C5265CE4F52C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11D22D-0AEC-4681-900A-06C6C4D87FF9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54D7DE-2F1B-4670-A83C-361D048DCCAC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4F6A273-A766-4D69-9DD1-E7F5F94E2C4D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3AB4D5E-17EA-4255-B69E-A3A58324D6C5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E5140A-C14A-4585-87DC-B3826E94604E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18C7B33-0A63-4F82-B297-855659AC95BF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7FDF22A-29CA-49E0-92AE-0A0EB0E8D616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7B93EE-32EC-4BC0-8DF0-F8762A091D9C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187432-6499-4CE8-A008-41CCB9D3D008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F9FFB52-8F3B-4D7F-B190-BB5D120E93EE}" type="slidenum">
              <a:rPr b="0" lang="de-DE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de-DE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pc="-1" strike="noStrike">
                <a:solidFill>
                  <a:srgbClr val="000000"/>
                </a:solid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hyperlink" Target="https://www.almabetter.com/bytes/articles/convolutional-neural-networks" TargetMode="External"/><Relationship Id="rId5" Type="http://schemas.openxmlformats.org/officeDocument/2006/relationships/hyperlink" Target="https://www.kaggle.com/datasets/asdasdasasdas/garbage-classification" TargetMode="External"/><Relationship Id="rId6" Type="http://schemas.openxmlformats.org/officeDocument/2006/relationships/hyperlink" Target="https://www.kaggle.com/datasets/sumn2u/garbage-classification-v2/data" TargetMode="External"/><Relationship Id="rId7" Type="http://schemas.openxmlformats.org/officeDocument/2006/relationships/hyperlink" Target="https://www.catalyzex.com/_next/image?url=https%3A%2F%2Fai2-s2-public.s3.amazonaws.com%2Ffigures%2F2017-08-08%2Fb8494b955b1c8b8b6749064196014fdf0c45c101%2F1-Figure1-1.png&amp;w=640&amp;q=75" TargetMode="External"/><Relationship Id="rId8" Type="http://schemas.openxmlformats.org/officeDocument/2006/relationships/hyperlink" Target="https://medium.datadriveninvestor.com/introducing-transfer-learning-as-your-next-engine-to-drive-future-innovations-5e81a15bb567" TargetMode="External"/><Relationship Id="rId9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sv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52" name="TextBox 18"/>
          <p:cNvSpPr/>
          <p:nvPr/>
        </p:nvSpPr>
        <p:spPr>
          <a:xfrm>
            <a:off x="598680" y="516240"/>
            <a:ext cx="93988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60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Mülltrennung per Bilderkennung</a:t>
            </a:r>
            <a:endParaRPr b="0" lang="de-DE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Box 19"/>
          <p:cNvSpPr/>
          <p:nvPr/>
        </p:nvSpPr>
        <p:spPr>
          <a:xfrm>
            <a:off x="8713800" y="4034160"/>
            <a:ext cx="30852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Programmieren mit Daten</a:t>
            </a: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i="1" lang="pl-PL" sz="1800" spc="-1" strike="noStrike">
                <a:solidFill>
                  <a:schemeClr val="lt1"/>
                </a:solidFill>
                <a:latin typeface="Aptos"/>
              </a:rPr>
              <a:t>Cemil Ceylan</a:t>
            </a: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 </a:t>
            </a: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Matrikel: 217891</a:t>
            </a:r>
            <a:br>
              <a:rPr sz="1800"/>
            </a:b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i="1" lang="pl-PL" sz="1800" spc="-1" strike="noStrike">
                <a:solidFill>
                  <a:schemeClr val="lt1"/>
                </a:solidFill>
                <a:latin typeface="Aptos"/>
              </a:rPr>
              <a:t>G</a:t>
            </a:r>
            <a:r>
              <a:rPr b="0" i="1" lang="de-DE" sz="1800" spc="-1" strike="noStrike">
                <a:solidFill>
                  <a:schemeClr val="lt1"/>
                </a:solidFill>
                <a:latin typeface="Aptos"/>
              </a:rPr>
              <a:t>örlitz, 04.02.2026</a:t>
            </a:r>
            <a:endParaRPr b="0" lang="de-DE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88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2" descr=""/>
          <p:cNvPicPr/>
          <p:nvPr/>
        </p:nvPicPr>
        <p:blipFill>
          <a:blip r:embed="rId4"/>
          <a:stretch/>
        </p:blipFill>
        <p:spPr>
          <a:xfrm>
            <a:off x="2655720" y="1169640"/>
            <a:ext cx="5352480" cy="533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92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6" descr=""/>
          <p:cNvPicPr/>
          <p:nvPr/>
        </p:nvPicPr>
        <p:blipFill>
          <a:blip r:embed="rId4"/>
          <a:stretch/>
        </p:blipFill>
        <p:spPr>
          <a:xfrm>
            <a:off x="2002680" y="963720"/>
            <a:ext cx="7459560" cy="61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96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2520000" y="1260000"/>
            <a:ext cx="8099280" cy="435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00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2: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5" descr=""/>
          <p:cNvPicPr/>
          <p:nvPr/>
        </p:nvPicPr>
        <p:blipFill>
          <a:blip r:embed="rId4"/>
          <a:stretch/>
        </p:blipFill>
        <p:spPr>
          <a:xfrm>
            <a:off x="2621160" y="1150560"/>
            <a:ext cx="5945040" cy="547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04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6" descr=""/>
          <p:cNvPicPr/>
          <p:nvPr/>
        </p:nvPicPr>
        <p:blipFill>
          <a:blip r:embed="rId4"/>
          <a:stretch/>
        </p:blipFill>
        <p:spPr>
          <a:xfrm>
            <a:off x="-228600" y="1581120"/>
            <a:ext cx="10256040" cy="468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1" descr=""/>
          <p:cNvPicPr/>
          <p:nvPr/>
        </p:nvPicPr>
        <p:blipFill>
          <a:blip r:embed="rId1"/>
          <a:stretch/>
        </p:blipFill>
        <p:spPr>
          <a:xfrm>
            <a:off x="6071760" y="588600"/>
            <a:ext cx="5726880" cy="5358240"/>
          </a:xfrm>
          <a:prstGeom prst="rect">
            <a:avLst/>
          </a:prstGeom>
          <a:ln w="0">
            <a:noFill/>
          </a:ln>
        </p:spPr>
      </p:pic>
      <p:pic>
        <p:nvPicPr>
          <p:cNvPr id="108" name="Graphic 1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09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9" descr=""/>
          <p:cNvPicPr/>
          <p:nvPr/>
        </p:nvPicPr>
        <p:blipFill>
          <a:blip r:embed="rId4"/>
          <a:stretch/>
        </p:blipFill>
        <p:spPr>
          <a:xfrm>
            <a:off x="-27000" y="1536120"/>
            <a:ext cx="6296760" cy="5557680"/>
          </a:xfrm>
          <a:prstGeom prst="rect">
            <a:avLst/>
          </a:prstGeom>
          <a:ln w="0">
            <a:noFill/>
          </a:ln>
        </p:spPr>
      </p:pic>
      <p:pic>
        <p:nvPicPr>
          <p:cNvPr id="111" name="Obraz 1" descr="Obraz zawierający tekst, Czcionka, Grafika, zrzut ekranu&#10;&#10;Opis wygenerowany automatycznie"/>
          <p:cNvPicPr/>
          <p:nvPr/>
        </p:nvPicPr>
        <p:blipFill>
          <a:blip r:embed="rId5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13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4" descr=""/>
          <p:cNvPicPr/>
          <p:nvPr/>
        </p:nvPicPr>
        <p:blipFill>
          <a:blip r:embed="rId4"/>
          <a:stretch/>
        </p:blipFill>
        <p:spPr>
          <a:xfrm>
            <a:off x="2358360" y="1417320"/>
            <a:ext cx="8220960" cy="442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17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3: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5" descr=""/>
          <p:cNvPicPr/>
          <p:nvPr/>
        </p:nvPicPr>
        <p:blipFill>
          <a:blip r:embed="rId4"/>
          <a:stretch/>
        </p:blipFill>
        <p:spPr>
          <a:xfrm>
            <a:off x="2438280" y="1186560"/>
            <a:ext cx="6054840" cy="557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21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4: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10" descr=""/>
          <p:cNvPicPr/>
          <p:nvPr/>
        </p:nvPicPr>
        <p:blipFill>
          <a:blip r:embed="rId4"/>
          <a:stretch/>
        </p:blipFill>
        <p:spPr>
          <a:xfrm>
            <a:off x="5375520" y="734040"/>
            <a:ext cx="5305680" cy="553356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3" descr=""/>
          <p:cNvPicPr/>
          <p:nvPr/>
        </p:nvPicPr>
        <p:blipFill>
          <a:blip r:embed="rId5"/>
          <a:stretch/>
        </p:blipFill>
        <p:spPr>
          <a:xfrm>
            <a:off x="348120" y="1560960"/>
            <a:ext cx="5305680" cy="553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26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4: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4" descr=""/>
          <p:cNvPicPr/>
          <p:nvPr/>
        </p:nvPicPr>
        <p:blipFill>
          <a:blip r:embed="rId4"/>
          <a:stretch/>
        </p:blipFill>
        <p:spPr>
          <a:xfrm>
            <a:off x="2084760" y="1137240"/>
            <a:ext cx="8876880" cy="477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56" name="pole tekstowe 1"/>
          <p:cNvSpPr/>
          <p:nvPr/>
        </p:nvSpPr>
        <p:spPr>
          <a:xfrm>
            <a:off x="1197720" y="1086480"/>
            <a:ext cx="8191080" cy="35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l-PL" sz="3200" spc="-1" strike="noStrike">
                <a:solidFill>
                  <a:schemeClr val="dk1"/>
                </a:solidFill>
                <a:latin typeface="Aptos"/>
              </a:rPr>
              <a:t>Gliederung</a:t>
            </a:r>
            <a:endParaRPr b="0" lang="de-DE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Motivation und Problemstellung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Die Daten und Herausforderungen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Strategie und Implementierung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Ausblick und Fazit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30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5: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4" descr=""/>
          <p:cNvPicPr/>
          <p:nvPr/>
        </p:nvPicPr>
        <p:blipFill>
          <a:blip r:embed="rId4"/>
          <a:stretch/>
        </p:blipFill>
        <p:spPr>
          <a:xfrm>
            <a:off x="391320" y="1603800"/>
            <a:ext cx="9484200" cy="537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34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5: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5" descr=""/>
          <p:cNvPicPr/>
          <p:nvPr/>
        </p:nvPicPr>
        <p:blipFill>
          <a:blip r:embed="rId4"/>
          <a:stretch/>
        </p:blipFill>
        <p:spPr>
          <a:xfrm>
            <a:off x="2378880" y="1280160"/>
            <a:ext cx="8449200" cy="454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38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5: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4" descr=""/>
          <p:cNvPicPr/>
          <p:nvPr/>
        </p:nvPicPr>
        <p:blipFill>
          <a:blip r:embed="rId4"/>
          <a:stretch/>
        </p:blipFill>
        <p:spPr>
          <a:xfrm>
            <a:off x="3034440" y="1214280"/>
            <a:ext cx="5826240" cy="53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42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Confusion Matrix bestes Modell (4):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3" descr=""/>
          <p:cNvPicPr/>
          <p:nvPr/>
        </p:nvPicPr>
        <p:blipFill>
          <a:blip r:embed="rId4"/>
          <a:stretch/>
        </p:blipFill>
        <p:spPr>
          <a:xfrm>
            <a:off x="649080" y="1980000"/>
            <a:ext cx="5039640" cy="464292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5"/>
          <a:stretch/>
        </p:blipFill>
        <p:spPr>
          <a:xfrm>
            <a:off x="6480000" y="1864800"/>
            <a:ext cx="4218840" cy="389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47" name="pole tekstowe 1"/>
          <p:cNvSpPr/>
          <p:nvPr/>
        </p:nvSpPr>
        <p:spPr>
          <a:xfrm>
            <a:off x="530280" y="338400"/>
            <a:ext cx="6878160" cy="73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4. Ausblick und Fazit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Fazit: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Deep Learning ist iterativer Prozess der Fehleranalyse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Architektur ist nicht der einzige wichtige Aspekt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Genauigkeit ist nicht alles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Ausblick: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„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From Scratch“ Ansatz liefert gute Ergebnisse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Verbesserungsmöglichkeit in der Qualität der Bilder, für ein paar Prozent mehr Genauigkeit -&gt; Lohnt sich das?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Nächster logischer Schritt -&gt; Einsatz von Transfer Learning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Applikation, die Ergebnisse mit Mülltonnen mappt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2" descr=""/>
          <p:cNvPicPr/>
          <p:nvPr/>
        </p:nvPicPr>
        <p:blipFill>
          <a:blip r:embed="rId4"/>
          <a:stretch/>
        </p:blipFill>
        <p:spPr>
          <a:xfrm>
            <a:off x="7410240" y="635760"/>
            <a:ext cx="4589280" cy="31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151" name="pole tekstowe 1"/>
          <p:cNvSpPr/>
          <p:nvPr/>
        </p:nvSpPr>
        <p:spPr>
          <a:xfrm>
            <a:off x="599040" y="530280"/>
            <a:ext cx="162432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l-PL" sz="2800" spc="-1" strike="noStrike">
                <a:solidFill>
                  <a:schemeClr val="dk1"/>
                </a:solidFill>
                <a:latin typeface="Aptos"/>
              </a:rPr>
              <a:t>Quellen</a:t>
            </a:r>
            <a:r>
              <a:rPr b="1" lang="de-DE" sz="18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l-PL" sz="18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sp>
        <p:nvSpPr>
          <p:cNvPr id="153" name="TextBox 4"/>
          <p:cNvSpPr/>
          <p:nvPr/>
        </p:nvSpPr>
        <p:spPr>
          <a:xfrm>
            <a:off x="617040" y="1330560"/>
            <a:ext cx="6106320" cy="43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4"/>
              </a:rPr>
              <a:t>https://www.almabetter.com/bytes/articles/convolutional-neural-networks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5"/>
              </a:rPr>
              <a:t>https://www.kaggle.com/datasets/asdasdasasdas/garbage-classification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6"/>
              </a:rPr>
              <a:t>https://www.kaggle.com/datasets/sumn2u/garbage-classification-v2/data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7"/>
              </a:rPr>
              <a:t>https://www.catalyzex.com/_next/image?url=https%3A%2F%2Fai2-s2-public.s3.amazonaws.com%2Ffigures%2F2017-08-08%2Fb8494b955b1c8b8b6749064196014fdf0c45c101%2F1-Figure1-1.png&amp;w=640&amp;q=75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e-DE" sz="1800" spc="-1" strike="noStrike" u="sng">
                <a:solidFill>
                  <a:schemeClr val="dk1"/>
                </a:solidFill>
                <a:uFillTx/>
                <a:latin typeface="Aptos"/>
                <a:hlinkClick r:id="rId8"/>
              </a:rPr>
              <a:t>https://medium.datadriveninvestor.com/introducing-transfer-learning-as-your-next-engine-to-drive-future-innovations-5e81a15bb567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raphic 4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 rot="16200000">
            <a:off x="2287440" y="-2760120"/>
            <a:ext cx="7422120" cy="12383640"/>
          </a:xfrm>
          <a:prstGeom prst="rect">
            <a:avLst/>
          </a:prstGeom>
          <a:ln w="0">
            <a:noFill/>
          </a:ln>
        </p:spPr>
      </p:pic>
      <p:sp>
        <p:nvSpPr>
          <p:cNvPr id="155" name="TextBox 7"/>
          <p:cNvSpPr/>
          <p:nvPr/>
        </p:nvSpPr>
        <p:spPr>
          <a:xfrm>
            <a:off x="438840" y="2705760"/>
            <a:ext cx="11009160" cy="27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e-DE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Vielen Dank </a:t>
            </a:r>
            <a:r>
              <a:rPr b="0" lang="pl-PL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f</a:t>
            </a:r>
            <a:r>
              <a:rPr b="0" lang="de-DE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ür </a:t>
            </a:r>
            <a:br>
              <a:rPr sz="8800"/>
            </a:br>
            <a:r>
              <a:rPr b="0" lang="de-DE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die Aufmerksamkeit</a:t>
            </a:r>
            <a:r>
              <a:rPr b="0" lang="en-US" sz="8800" spc="-1" strike="noStrike">
                <a:solidFill>
                  <a:schemeClr val="lt1">
                    <a:lumMod val="85000"/>
                  </a:schemeClr>
                </a:solidFill>
                <a:latin typeface="Aptos"/>
              </a:rPr>
              <a:t> </a:t>
            </a:r>
            <a:endParaRPr b="0" lang="de-DE" sz="8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6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6" descr=""/>
          <p:cNvPicPr/>
          <p:nvPr/>
        </p:nvPicPr>
        <p:blipFill>
          <a:blip r:embed="rId1"/>
          <a:stretch/>
        </p:blipFill>
        <p:spPr>
          <a:xfrm>
            <a:off x="8388360" y="1260000"/>
            <a:ext cx="3410280" cy="3090600"/>
          </a:xfrm>
          <a:prstGeom prst="rect">
            <a:avLst/>
          </a:prstGeom>
          <a:ln w="0">
            <a:noFill/>
          </a:ln>
        </p:spPr>
      </p:pic>
      <p:pic>
        <p:nvPicPr>
          <p:cNvPr id="59" name="Graphic 1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60" name="pole tekstowe 1"/>
          <p:cNvSpPr/>
          <p:nvPr/>
        </p:nvSpPr>
        <p:spPr>
          <a:xfrm>
            <a:off x="649080" y="588600"/>
            <a:ext cx="7715880" cy="655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Motivation und Herausforderungen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Motivation: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Problem Mülltrennung im Alltag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Industrie -&gt; Kreislaufwirtschaft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Lösung KI-Modell zur Erkennung von Mülltypen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Herausforderungen: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Bilder teils sehr künstlich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Modell muss granulare Details lernen -&gt; 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Metal vs Plastik beides kann Glänzen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Modell darf keine Formen lernen, sondern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muss auch Texturen und Materialeigenschaften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extrahieren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Je größer das Modell wurde, umso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aufwendiger die Hardware zum trainieren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Obraz 1" descr="Obraz zawierający tekst, Czcionka, Grafika, zrzut ekranu&#10;&#10;Opis wygenerowany automatycznie"/>
          <p:cNvPicPr/>
          <p:nvPr/>
        </p:nvPicPr>
        <p:blipFill>
          <a:blip r:embed="rId4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63" name="pole tekstowe 1"/>
          <p:cNvSpPr/>
          <p:nvPr/>
        </p:nvSpPr>
        <p:spPr>
          <a:xfrm>
            <a:off x="391320" y="387720"/>
            <a:ext cx="6570720" cy="50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2. Die Daten und Problemstellung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Datenquellen: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Garbage Classification by cchangcs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Garbage Dataset by Suman Kunwar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Datensätze kombiniert -&gt; 15244 Bilder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Problemstellung: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Ist ein Klassifikationsmodell im Stande physikalische Eigenschaften in Objekten, über Form hinweg zu identifizieren?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65" name="Picture 4" descr=""/>
          <p:cNvPicPr/>
          <p:nvPr/>
        </p:nvPicPr>
        <p:blipFill>
          <a:blip r:embed="rId4"/>
          <a:stretch/>
        </p:blipFill>
        <p:spPr>
          <a:xfrm>
            <a:off x="6963840" y="557640"/>
            <a:ext cx="4834800" cy="492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67" name="pole tekstowe 1"/>
          <p:cNvSpPr/>
          <p:nvPr/>
        </p:nvSpPr>
        <p:spPr>
          <a:xfrm>
            <a:off x="649080" y="588600"/>
            <a:ext cx="7990200" cy="38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Google Colab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A100 GPU 40GB VRAM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83GB System RAM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Evolution des Modells über 5 Phasen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Jede Phase als Antwort auf Schwächen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der vorherigen Phase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„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Build it simple, find the failure, 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fix the failure“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69" name="Picture 4" descr="Convolutional Neural Networks"/>
          <p:cNvPicPr/>
          <p:nvPr/>
        </p:nvPicPr>
        <p:blipFill>
          <a:blip r:embed="rId4"/>
          <a:stretch/>
        </p:blipFill>
        <p:spPr>
          <a:xfrm>
            <a:off x="6840000" y="1588320"/>
            <a:ext cx="5121720" cy="274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71" name="pole tekstowe 1"/>
          <p:cNvSpPr/>
          <p:nvPr/>
        </p:nvSpPr>
        <p:spPr>
          <a:xfrm>
            <a:off x="649080" y="588600"/>
            <a:ext cx="5813640" cy="60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Anpassung des Modells über Regularisierung, </a:t>
            </a:r>
            <a:br>
              <a:rPr sz="2400"/>
            </a:b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Skalierung und ändern der Aktivierungsfunktionen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Daten auf 20% Validierung und 80% Training gesplittet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1-4 (128x128 Bilder), Phase 5 (256x256 Bilder)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Adam als Optimizer zum justieren der Weights und Biases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 </a:t>
            </a:r>
            <a:r>
              <a:rPr b="0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SparseCategorielCrossentropy als Loss Funktion zum bewerten der Genauigkeit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73" name="Picture 9" descr=""/>
          <p:cNvPicPr/>
          <p:nvPr/>
        </p:nvPicPr>
        <p:blipFill>
          <a:blip r:embed="rId4"/>
          <a:stretch/>
        </p:blipFill>
        <p:spPr>
          <a:xfrm>
            <a:off x="6221520" y="868680"/>
            <a:ext cx="6302520" cy="486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75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6" descr=""/>
          <p:cNvPicPr/>
          <p:nvPr/>
        </p:nvPicPr>
        <p:blipFill>
          <a:blip r:embed="rId4"/>
          <a:stretch/>
        </p:blipFill>
        <p:spPr>
          <a:xfrm>
            <a:off x="2068200" y="776880"/>
            <a:ext cx="6598440" cy="620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79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4"/>
          <a:stretch/>
        </p:blipFill>
        <p:spPr>
          <a:xfrm>
            <a:off x="2520000" y="1440000"/>
            <a:ext cx="8639280" cy="431928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5"/>
          <a:stretch/>
        </p:blipFill>
        <p:spPr>
          <a:xfrm>
            <a:off x="2340000" y="1260000"/>
            <a:ext cx="8999280" cy="44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raphic 12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  <a:alphaModFix amt="34000"/>
          </a:blip>
          <a:stretch/>
        </p:blipFill>
        <p:spPr>
          <a:xfrm>
            <a:off x="-27000" y="0"/>
            <a:ext cx="6121080" cy="6856200"/>
          </a:xfrm>
          <a:prstGeom prst="rect">
            <a:avLst/>
          </a:prstGeom>
          <a:ln w="0">
            <a:noFill/>
          </a:ln>
        </p:spPr>
      </p:pic>
      <p:sp>
        <p:nvSpPr>
          <p:cNvPr id="84" name="pole tekstowe 1"/>
          <p:cNvSpPr/>
          <p:nvPr/>
        </p:nvSpPr>
        <p:spPr>
          <a:xfrm>
            <a:off x="649080" y="588600"/>
            <a:ext cx="7715880" cy="25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e-DE" sz="2800" spc="-1" strike="noStrike">
                <a:solidFill>
                  <a:schemeClr val="dk1"/>
                </a:solidFill>
                <a:latin typeface="Aptos"/>
                <a:ea typeface="Aptos"/>
              </a:rPr>
              <a:t>3. Strategie und Implementierung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de-DE" sz="2400" spc="-1" strike="noStrike">
                <a:solidFill>
                  <a:schemeClr val="dk1"/>
                </a:solidFill>
                <a:latin typeface="Aptos"/>
                <a:ea typeface="Aptos"/>
              </a:rPr>
              <a:t>Phase 1: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Obraz 1" descr="Obraz zawierający tekst, Czcionka, Grafika, zrzut ekranu&#10;&#10;Opis wygenerowany automatycznie"/>
          <p:cNvPicPr/>
          <p:nvPr/>
        </p:nvPicPr>
        <p:blipFill>
          <a:blip r:embed="rId3"/>
          <a:stretch/>
        </p:blipFill>
        <p:spPr>
          <a:xfrm>
            <a:off x="9999360" y="5991840"/>
            <a:ext cx="1799640" cy="51012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4"/>
          <a:stretch/>
        </p:blipFill>
        <p:spPr>
          <a:xfrm>
            <a:off x="3060000" y="1260000"/>
            <a:ext cx="5860440" cy="53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LibreOffice/24.2.7.2$Linux_X86_64 LibreOffice_project/420$Build-2</Application>
  <AppVersion>15.0000</AppVersion>
  <Words>573</Words>
  <Paragraphs>146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2025-04-02T17:10:13Z</dcterms:created>
  <dc:creator>Socha, Remigiusz</dc:creator>
  <dc:description/>
  <dc:language>de-DE</dc:language>
  <cp:lastModifiedBy/>
  <dcterms:modified xsi:type="dcterms:W3CDTF">2026-02-05T21:21:10Z</dcterms:modified>
  <cp:revision>254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26</vt:i4>
  </property>
</Properties>
</file>